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.tif" ContentType="image/tiff"/>
  <Override PartName="/ppt/media/media10.mp3" ContentType="application/vnd.sun.star.media"/>
  <Override PartName="/ppt/media/media5.mp3" ContentType="application/vnd.sun.star.media"/>
  <Override PartName="/ppt/media/media3.mp3" ContentType="application/vnd.sun.star.media"/>
  <Override PartName="/ppt/media/media8.mp3" ContentType="application/vnd.sun.star.media"/>
  <Override PartName="/ppt/media/image4.png" ContentType="image/png"/>
  <Override PartName="/ppt/media/image6.png" ContentType="image/png"/>
  <Override PartName="/ppt/media/image2.png" ContentType="image/png"/>
  <Override PartName="/ppt/media/image7.png" ContentType="image/png"/>
  <Override PartName="/ppt/media/image9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3.png" ContentType="image/png"/>
  <Override PartName="/ppt/media/image11.png" ContentType="image/png"/>
  <Override PartName="/ppt/media/image12.png" ContentType="image/png"/>
  <Override PartName="/ppt/media/image14.png" ContentType="image/png"/>
  <Override PartName="/ppt/media/image15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12188825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1720" y="1743120"/>
            <a:ext cx="9140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1720" y="1743120"/>
            <a:ext cx="9140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1720" y="1743120"/>
            <a:ext cx="9140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521720" y="1743120"/>
            <a:ext cx="9140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521720" y="1743120"/>
            <a:ext cx="9140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521720" y="1743120"/>
            <a:ext cx="9140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521720" y="1743120"/>
            <a:ext cx="9140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1521720" y="1743120"/>
            <a:ext cx="9140760" cy="530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521720" y="1743120"/>
            <a:ext cx="9140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1720" y="1743120"/>
            <a:ext cx="9140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1720" y="1743120"/>
            <a:ext cx="9140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521720" y="1743120"/>
            <a:ext cx="9140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521720" y="1743120"/>
            <a:ext cx="9140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521720" y="1743120"/>
            <a:ext cx="9140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521720" y="1743120"/>
            <a:ext cx="9140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1720" y="1743120"/>
            <a:ext cx="9140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1720" y="1743120"/>
            <a:ext cx="9140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1720" y="1743120"/>
            <a:ext cx="9140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21720" y="1743120"/>
            <a:ext cx="9140760" cy="530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1720" y="1743120"/>
            <a:ext cx="9140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1720" y="1743120"/>
            <a:ext cx="9140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1720" y="1743120"/>
            <a:ext cx="9140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1720" y="1743120"/>
            <a:ext cx="9140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</a:t>
            </a:r>
            <a:r>
              <a:rPr b="0" lang="en-US" sz="4400" spc="-1" strike="noStrike">
                <a:latin typeface="Arial"/>
              </a:rPr>
              <a:t>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tif"/><Relationship Id="rId2" Type="http://schemas.openxmlformats.org/officeDocument/2006/relationships/image" Target="../media/image2.png"/><Relationship Id="rId3" Type="http://schemas.openxmlformats.org/officeDocument/2006/relationships/video" Target="../media/media3.mp3"/><Relationship Id="rId4" Type="http://schemas.microsoft.com/office/2007/relationships/media" Target="../media/media3.mp3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video" Target="../media/media5.mp3"/><Relationship Id="rId2" Type="http://schemas.microsoft.com/office/2007/relationships/media" Target="../media/media5.mp3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video" Target="../media/media8.mp3"/><Relationship Id="rId6" Type="http://schemas.microsoft.com/office/2007/relationships/media" Target="../media/media8.mp3"/><Relationship Id="rId7" Type="http://schemas.openxmlformats.org/officeDocument/2006/relationships/image" Target="../media/image9.png"/><Relationship Id="rId8" Type="http://schemas.openxmlformats.org/officeDocument/2006/relationships/video" Target="../media/media10.mp3"/><Relationship Id="rId9" Type="http://schemas.microsoft.com/office/2007/relationships/media" Target="../media/media10.mp3"/><Relationship Id="rId10" Type="http://schemas.openxmlformats.org/officeDocument/2006/relationships/image" Target="../media/image11.png"/><Relationship Id="rId1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pjreddie.com/media/files/papers/YOLOv3.pdf" TargetMode="External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1521720" y="1122480"/>
            <a:ext cx="9140760" cy="308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64000"/>
          </a:bodyPr>
          <a:p>
            <a:pPr algn="ctr">
              <a:lnSpc>
                <a:spcPct val="90000"/>
              </a:lnSpc>
            </a:pPr>
            <a:r>
              <a:rPr b="1" lang="en-US" sz="6000" spc="-1" strike="noStrike">
                <a:solidFill>
                  <a:srgbClr val="ffffff"/>
                </a:solidFill>
                <a:latin typeface="Calibri Light"/>
              </a:rPr>
              <a:t>Object Detection </a:t>
            </a:r>
            <a:br/>
            <a:r>
              <a:rPr b="1" lang="en-US" sz="6000" spc="-1" strike="noStrike">
                <a:solidFill>
                  <a:srgbClr val="ffffff"/>
                </a:solidFill>
                <a:latin typeface="Calibri Light"/>
              </a:rPr>
              <a:t> + </a:t>
            </a:r>
            <a:br/>
            <a:r>
              <a:rPr b="1" lang="en-US" sz="6000" spc="-1" strike="noStrike">
                <a:solidFill>
                  <a:srgbClr val="ffffff"/>
                </a:solidFill>
                <a:latin typeface="Calibri Light"/>
              </a:rPr>
              <a:t>Image Captioning </a:t>
            </a:r>
            <a:br/>
            <a:r>
              <a:rPr b="1" lang="en-US" sz="6000" spc="-1" strike="noStrike">
                <a:solidFill>
                  <a:srgbClr val="ffffff"/>
                </a:solidFill>
                <a:latin typeface="Calibri Light"/>
              </a:rPr>
              <a:t>+</a:t>
            </a:r>
            <a:br/>
            <a:r>
              <a:rPr b="1" lang="en-US" sz="6000" spc="-1" strike="noStrike">
                <a:solidFill>
                  <a:srgbClr val="ffffff"/>
                </a:solidFill>
                <a:latin typeface="Calibri Light"/>
              </a:rPr>
              <a:t>Text2Speech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1305720" y="5303520"/>
            <a:ext cx="9633600" cy="124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7000"/>
          </a:bodyPr>
          <a:p>
            <a:pPr algn="ctr">
              <a:lnSpc>
                <a:spcPct val="90000"/>
              </a:lnSpc>
            </a:pPr>
            <a:r>
              <a:rPr b="1" lang="en-US" sz="6000" spc="-1" strike="noStrike">
                <a:solidFill>
                  <a:srgbClr val="cccccc"/>
                </a:solidFill>
                <a:latin typeface="Calibri Light"/>
              </a:rPr>
              <a:t>Machine Learning – Project 3 </a:t>
            </a:r>
            <a:br/>
            <a:br/>
            <a:r>
              <a:rPr b="1" lang="en-US" sz="6000" spc="-1" strike="noStrike">
                <a:solidFill>
                  <a:srgbClr val="cccccc"/>
                </a:solidFill>
                <a:latin typeface="Calibri Light"/>
              </a:rPr>
              <a:t>Group 6 team members:</a:t>
            </a:r>
            <a:br/>
            <a:r>
              <a:rPr b="1" lang="en-US" sz="6000" spc="-1" strike="noStrike">
                <a:solidFill>
                  <a:srgbClr val="cccccc"/>
                </a:solidFill>
                <a:latin typeface="Calibri Light"/>
              </a:rPr>
              <a:t> </a:t>
            </a:r>
            <a:br/>
            <a:r>
              <a:rPr b="1" lang="en-US" sz="6000" spc="-1" strike="noStrike">
                <a:solidFill>
                  <a:srgbClr val="cccccc"/>
                </a:solidFill>
                <a:latin typeface="Calibri Light"/>
              </a:rPr>
              <a:t>Mauro Travieso Pena     Quoc Huy Luong       Ngoc Bao Tran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836280" y="365040"/>
            <a:ext cx="1051200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Image Captioning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2854080" y="2116800"/>
            <a:ext cx="6838200" cy="210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ddddd"/>
                </a:solidFill>
                <a:latin typeface="Calibri"/>
              </a:rPr>
              <a:t>Keras With Tensorflow back-end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ddddd"/>
                </a:solidFill>
                <a:latin typeface="Calibri"/>
              </a:rPr>
              <a:t>InceptionV3 for encoding – transfer learning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ddddd"/>
                </a:solidFill>
                <a:latin typeface="Calibri"/>
              </a:rPr>
              <a:t> 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ddddd"/>
                </a:solidFill>
                <a:latin typeface="Calibri"/>
              </a:rPr>
              <a:t>LSTM for decoding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ddddd"/>
                </a:solidFill>
                <a:latin typeface="Calibri"/>
              </a:rPr>
              <a:t>Greedy as well as Beam search was used.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3474720" y="2194560"/>
            <a:ext cx="365400" cy="36540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2"/>
          <a:stretch/>
        </p:blipFill>
        <p:spPr>
          <a:xfrm>
            <a:off x="2646720" y="3202560"/>
            <a:ext cx="365400" cy="365400"/>
          </a:xfrm>
          <a:prstGeom prst="rect">
            <a:avLst/>
          </a:prstGeom>
          <a:ln>
            <a:noFill/>
          </a:ln>
        </p:spPr>
      </p:pic>
      <p:pic>
        <p:nvPicPr>
          <p:cNvPr id="117" name="" descr=""/>
          <p:cNvPicPr/>
          <p:nvPr/>
        </p:nvPicPr>
        <p:blipFill>
          <a:blip r:embed="rId3"/>
          <a:stretch/>
        </p:blipFill>
        <p:spPr>
          <a:xfrm>
            <a:off x="4446720" y="4210560"/>
            <a:ext cx="365400" cy="365400"/>
          </a:xfrm>
          <a:prstGeom prst="rect">
            <a:avLst/>
          </a:prstGeom>
          <a:ln>
            <a:noFill/>
          </a:ln>
        </p:spPr>
      </p:pic>
      <p:pic>
        <p:nvPicPr>
          <p:cNvPr id="118" name="" descr=""/>
          <p:cNvPicPr/>
          <p:nvPr/>
        </p:nvPicPr>
        <p:blipFill>
          <a:blip r:embed="rId4"/>
          <a:stretch/>
        </p:blipFill>
        <p:spPr>
          <a:xfrm>
            <a:off x="2862720" y="5218560"/>
            <a:ext cx="365400" cy="365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" name="Table 1"/>
          <p:cNvGraphicFramePr/>
          <p:nvPr/>
        </p:nvGraphicFramePr>
        <p:xfrm>
          <a:off x="2072160" y="2220840"/>
          <a:ext cx="8124840" cy="3336840"/>
        </p:xfrm>
        <a:graphic>
          <a:graphicData uri="http://schemas.openxmlformats.org/drawingml/2006/table">
            <a:tbl>
              <a:tblPr/>
              <a:tblGrid>
                <a:gridCol w="4062600"/>
                <a:gridCol w="4062600"/>
              </a:tblGrid>
              <a:tr h="3708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Hyper parameter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Value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Embedding size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Vocabulary size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8256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Dropout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Batch Size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128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LSTM 1 Output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256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LSTM 2 Output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1000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Epoch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Model weights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Inceptionv3 weights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</a:tbl>
          </a:graphicData>
        </a:graphic>
      </p:graphicFrame>
      <p:sp>
        <p:nvSpPr>
          <p:cNvPr id="120" name="CustomShape 2"/>
          <p:cNvSpPr/>
          <p:nvPr/>
        </p:nvSpPr>
        <p:spPr>
          <a:xfrm>
            <a:off x="5760" y="385200"/>
            <a:ext cx="577080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Image Captioning  </a:t>
            </a:r>
            <a:br/>
            <a:r>
              <a:rPr b="0" lang="en-US" sz="3600" spc="-1" strike="noStrike">
                <a:solidFill>
                  <a:srgbClr val="ffffff"/>
                </a:solidFill>
                <a:latin typeface="Calibri Light"/>
              </a:rPr>
              <a:t>Hyper Parameters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 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4" descr=""/>
          <p:cNvPicPr/>
          <p:nvPr/>
        </p:nvPicPr>
        <p:blipFill>
          <a:blip r:embed="rId1"/>
          <a:stretch/>
        </p:blipFill>
        <p:spPr>
          <a:xfrm>
            <a:off x="4754880" y="248400"/>
            <a:ext cx="7174080" cy="6437160"/>
          </a:xfrm>
          <a:prstGeom prst="rect">
            <a:avLst/>
          </a:prstGeom>
          <a:ln>
            <a:noFill/>
          </a:ln>
        </p:spPr>
      </p:pic>
      <p:sp>
        <p:nvSpPr>
          <p:cNvPr id="122" name="CustomShape 1"/>
          <p:cNvSpPr/>
          <p:nvPr/>
        </p:nvSpPr>
        <p:spPr>
          <a:xfrm>
            <a:off x="6120" y="385560"/>
            <a:ext cx="383400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Image </a:t>
            </a:r>
            <a:br/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Captioning  </a:t>
            </a:r>
            <a:br/>
            <a:r>
              <a:rPr b="0" lang="en-US" sz="3600" spc="-1" strike="noStrike">
                <a:solidFill>
                  <a:srgbClr val="ffffff"/>
                </a:solidFill>
                <a:latin typeface="Calibri Light"/>
              </a:rPr>
              <a:t>Model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 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3" descr=""/>
          <p:cNvPicPr/>
          <p:nvPr/>
        </p:nvPicPr>
        <p:blipFill>
          <a:blip r:embed="rId1"/>
          <a:stretch/>
        </p:blipFill>
        <p:spPr>
          <a:xfrm>
            <a:off x="3640680" y="639360"/>
            <a:ext cx="8357400" cy="6060960"/>
          </a:xfrm>
          <a:prstGeom prst="rect">
            <a:avLst/>
          </a:prstGeom>
          <a:ln>
            <a:noFill/>
          </a:ln>
        </p:spPr>
      </p:pic>
      <p:sp>
        <p:nvSpPr>
          <p:cNvPr id="124" name="CustomShape 1"/>
          <p:cNvSpPr/>
          <p:nvPr/>
        </p:nvSpPr>
        <p:spPr>
          <a:xfrm>
            <a:off x="150120" y="385560"/>
            <a:ext cx="363420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Image </a:t>
            </a:r>
            <a:br/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Captioning  </a:t>
            </a:r>
            <a:br/>
            <a:r>
              <a:rPr b="0" lang="en-US" sz="3600" spc="-1" strike="noStrike">
                <a:solidFill>
                  <a:srgbClr val="ffffff"/>
                </a:solidFill>
                <a:latin typeface="Calibri Light"/>
              </a:rPr>
              <a:t>Layers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457200" y="2166480"/>
            <a:ext cx="11155320" cy="23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</a:pPr>
            <a:br/>
            <a:br/>
            <a:r>
              <a:rPr b="1" lang="en-US" sz="6000" spc="-1" strike="noStrike">
                <a:solidFill>
                  <a:srgbClr val="ffffff"/>
                </a:solidFill>
                <a:latin typeface="Calibri Light"/>
              </a:rPr>
              <a:t>(Google Text to Speech (TTS) API)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1629720" y="78840"/>
            <a:ext cx="9140760" cy="23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</a:pPr>
            <a:r>
              <a:rPr b="1" lang="en-US" sz="6000" spc="-1" strike="noStrike">
                <a:solidFill>
                  <a:srgbClr val="ffffff"/>
                </a:solidFill>
                <a:latin typeface="Calibri Light"/>
              </a:rPr>
              <a:t>Text2Speech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836280" y="365040"/>
            <a:ext cx="1051200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Text2Speech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2854080" y="2116800"/>
            <a:ext cx="6838200" cy="210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ddddd"/>
                </a:solidFill>
                <a:latin typeface="Calibri"/>
              </a:rPr>
              <a:t>Pyttsx text to speech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ddddd"/>
                </a:solidFill>
                <a:latin typeface="Calibri"/>
              </a:rPr>
              <a:t>Cross-platform text-to-speech wrapper.</a:t>
            </a:r>
            <a:endParaRPr b="0" lang="en-US" sz="28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ddddd"/>
                </a:solidFill>
                <a:latin typeface="Calibri"/>
              </a:rPr>
              <a:t>It uses different speech engines based on the operating system.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4302720" y="2194560"/>
            <a:ext cx="365400" cy="365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836280" y="365040"/>
            <a:ext cx="1051200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Text2Speech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2854080" y="2116800"/>
            <a:ext cx="6838200" cy="210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ddddd"/>
                </a:solidFill>
                <a:latin typeface="Calibri"/>
              </a:rPr>
              <a:t>gTTS text to speech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ddddd"/>
                </a:solidFill>
                <a:latin typeface="Calibri"/>
              </a:rPr>
              <a:t>gTTS is a module and command line utility to save spoken text to mp3.</a:t>
            </a:r>
            <a:endParaRPr b="0" lang="en-US" sz="28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ddddd"/>
                </a:solidFill>
                <a:latin typeface="Calibri"/>
              </a:rPr>
              <a:t>It uses the Google Text to Speech (TTS) API.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4302720" y="2194560"/>
            <a:ext cx="365400" cy="365400"/>
          </a:xfrm>
          <a:prstGeom prst="rect">
            <a:avLst/>
          </a:prstGeom>
          <a:ln>
            <a:noFill/>
          </a:ln>
        </p:spPr>
      </p:pic>
      <p:sp>
        <p:nvSpPr>
          <p:cNvPr id="133" name="CustomShape 3"/>
          <p:cNvSpPr/>
          <p:nvPr/>
        </p:nvSpPr>
        <p:spPr>
          <a:xfrm>
            <a:off x="1024200" y="6389280"/>
            <a:ext cx="5622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</a:rPr>
              <a:t>https://pythonprogramminglanguage.com/text-to-speech/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457200" y="2166480"/>
            <a:ext cx="11155320" cy="23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</a:pPr>
            <a:br/>
            <a:br/>
            <a:r>
              <a:rPr b="1" lang="en-US" sz="6000" spc="-1" strike="noStrike">
                <a:solidFill>
                  <a:srgbClr val="ffffff"/>
                </a:solidFill>
                <a:latin typeface="Calibri Light"/>
              </a:rPr>
              <a:t>(Questions?)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1371600" y="1087560"/>
            <a:ext cx="9140760" cy="23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</a:pPr>
            <a:r>
              <a:rPr b="1" lang="en-US" sz="6000" spc="-1" strike="noStrike">
                <a:solidFill>
                  <a:srgbClr val="ffffff"/>
                </a:solidFill>
                <a:latin typeface="Calibri Light"/>
              </a:rPr>
              <a:t>Thanks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274320" y="365040"/>
            <a:ext cx="117039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 Light"/>
              </a:rPr>
              <a:t>Object Detection  +  Image Captioning  +  Text2Speech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79" name="Picture 10" descr=""/>
          <p:cNvPicPr/>
          <p:nvPr/>
        </p:nvPicPr>
        <p:blipFill>
          <a:blip r:embed="rId1"/>
          <a:stretch/>
        </p:blipFill>
        <p:spPr>
          <a:xfrm>
            <a:off x="895680" y="2303280"/>
            <a:ext cx="3235320" cy="2355120"/>
          </a:xfrm>
          <a:prstGeom prst="rect">
            <a:avLst/>
          </a:prstGeom>
          <a:ln>
            <a:noFill/>
          </a:ln>
        </p:spPr>
      </p:pic>
      <p:pic>
        <p:nvPicPr>
          <p:cNvPr id="80" name="Picture 13" descr=""/>
          <p:cNvPicPr/>
          <p:nvPr/>
        </p:nvPicPr>
        <p:blipFill>
          <a:blip r:embed="rId2"/>
          <a:stretch/>
        </p:blipFill>
        <p:spPr>
          <a:xfrm>
            <a:off x="4857120" y="2267280"/>
            <a:ext cx="3268080" cy="2729880"/>
          </a:xfrm>
          <a:prstGeom prst="rect">
            <a:avLst/>
          </a:prstGeom>
          <a:ln>
            <a:noFill/>
          </a:ln>
        </p:spPr>
      </p:pic>
      <p:sp>
        <p:nvSpPr>
          <p:cNvPr id="81" name="CustomShape 2"/>
          <p:cNvSpPr/>
          <p:nvPr/>
        </p:nvSpPr>
        <p:spPr>
          <a:xfrm>
            <a:off x="8778240" y="2194560"/>
            <a:ext cx="2651400" cy="26514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82" name="Picture 1" descr="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r:embed="rId4"/>
              </p:ext>
            </p:extLst>
          </p:nvPr>
        </p:nvPicPr>
        <p:blipFill>
          <a:blip r:embed="rId5"/>
        </p:blipFill>
        <p:spPr>
          <a:xfrm>
            <a:off x="9365040" y="2741760"/>
            <a:ext cx="1463400" cy="1464120"/>
          </a:xfrm>
          <a:prstGeom prst="rect">
            <a:avLst/>
          </a:prstGeom>
          <a:ln>
            <a:noFill/>
          </a:ln>
        </p:spPr>
      </p:pic>
      <p:sp>
        <p:nvSpPr>
          <p:cNvPr id="83" name="CustomShape 3"/>
          <p:cNvSpPr/>
          <p:nvPr/>
        </p:nvSpPr>
        <p:spPr>
          <a:xfrm>
            <a:off x="9915480" y="523692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6" dur="7104" fill="hold"/>
                                        <p:tgtEl>
                                          <p:spTgt spid="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1280160" y="2185560"/>
            <a:ext cx="9600840" cy="129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dddddd"/>
                </a:solidFill>
                <a:latin typeface="Calibri"/>
              </a:rPr>
              <a:t>Object detection returns the list of objects, for example:</a:t>
            </a:r>
            <a:endParaRPr b="0" lang="en-US" sz="2400" spc="-1" strike="noStrike">
              <a:latin typeface="Arial"/>
            </a:endParaRPr>
          </a:p>
          <a:p>
            <a:pPr lvl="2" marL="11430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dddddd"/>
                </a:solidFill>
                <a:latin typeface="Calibri"/>
              </a:rPr>
              <a:t>- 3 persons, 2 dogs, 2 cars and road</a:t>
            </a:r>
            <a:endParaRPr b="0" lang="en-US" sz="2000" spc="-1" strike="noStrike">
              <a:latin typeface="Arial"/>
            </a:endParaRPr>
          </a:p>
          <a:p>
            <a:pPr lvl="2" marL="11430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dddddd"/>
                </a:solidFill>
                <a:latin typeface="Calibri"/>
              </a:rPr>
              <a:t>- The location of objects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US" sz="2000" spc="-1" strike="noStrike">
              <a:latin typeface="Arial"/>
            </a:endParaRPr>
          </a:p>
          <a:p>
            <a:pPr marL="914400">
              <a:lnSpc>
                <a:spcPct val="90000"/>
              </a:lnSpc>
              <a:spcBef>
                <a:spcPts val="499"/>
              </a:spcBef>
            </a:pPr>
            <a:endParaRPr b="0" lang="en-US" sz="2000" spc="-1" strike="noStrike">
              <a:latin typeface="Arial"/>
            </a:endParaRPr>
          </a:p>
          <a:p>
            <a:pPr marL="914400"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latin typeface="Arial"/>
            </a:endParaRPr>
          </a:p>
          <a:p>
            <a:pPr marL="914400"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837000" y="1121760"/>
            <a:ext cx="1051200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 Light"/>
              </a:rPr>
              <a:t>Why to combine Object Detection with Image Captioning 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6" name="CustomShape 3"/>
          <p:cNvSpPr/>
          <p:nvPr/>
        </p:nvSpPr>
        <p:spPr>
          <a:xfrm>
            <a:off x="1371600" y="3481920"/>
            <a:ext cx="9783720" cy="99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dddddd"/>
                </a:solidFill>
                <a:latin typeface="Calibri"/>
              </a:rPr>
              <a:t>Image captioning returns about the caption of the image, for example:</a:t>
            </a:r>
            <a:endParaRPr b="0" lang="en-US" sz="24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dddddd"/>
                </a:solidFill>
                <a:latin typeface="Calibri"/>
              </a:rPr>
              <a:t>- A group of people is walking on the road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US" sz="2000" spc="-1" strike="noStrike">
              <a:latin typeface="Arial"/>
            </a:endParaRPr>
          </a:p>
          <a:p>
            <a:pPr marL="914400">
              <a:lnSpc>
                <a:spcPct val="90000"/>
              </a:lnSpc>
              <a:spcBef>
                <a:spcPts val="499"/>
              </a:spcBef>
            </a:pPr>
            <a:endParaRPr b="0" lang="en-US" sz="2000" spc="-1" strike="noStrike">
              <a:latin typeface="Arial"/>
            </a:endParaRPr>
          </a:p>
          <a:p>
            <a:pPr marL="914400"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latin typeface="Arial"/>
            </a:endParaRPr>
          </a:p>
          <a:p>
            <a:pPr marL="914400"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87" name="CustomShape 4"/>
          <p:cNvSpPr/>
          <p:nvPr/>
        </p:nvSpPr>
        <p:spPr>
          <a:xfrm>
            <a:off x="1534320" y="4777920"/>
            <a:ext cx="9430200" cy="189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dddddd"/>
                </a:solidFill>
                <a:latin typeface="Calibri"/>
              </a:rPr>
              <a:t>Combine two results we will have the meaningful of the image, for example</a:t>
            </a:r>
            <a:endParaRPr b="0" lang="en-US" sz="24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dddddd"/>
                </a:solidFill>
                <a:latin typeface="Calibri"/>
              </a:rPr>
              <a:t>- Two persons are walking with 2 dogs on the left side of the road</a:t>
            </a:r>
            <a:endParaRPr b="0" lang="en-US" sz="20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dddddd"/>
                </a:solidFill>
                <a:latin typeface="Calibri"/>
              </a:rPr>
              <a:t>- One person is walking on the right side of the road</a:t>
            </a:r>
            <a:endParaRPr b="0" lang="en-US" sz="20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dddddd"/>
                </a:solidFill>
                <a:latin typeface="Calibri"/>
              </a:rPr>
              <a:t>- And One car is on the road (running or parking)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US" sz="2000" spc="-1" strike="noStrike">
              <a:latin typeface="Arial"/>
            </a:endParaRPr>
          </a:p>
          <a:p>
            <a:pPr marL="914400">
              <a:lnSpc>
                <a:spcPct val="90000"/>
              </a:lnSpc>
              <a:spcBef>
                <a:spcPts val="499"/>
              </a:spcBef>
            </a:pPr>
            <a:endParaRPr b="0" lang="en-US" sz="2000" spc="-1" strike="noStrike">
              <a:latin typeface="Arial"/>
            </a:endParaRPr>
          </a:p>
          <a:p>
            <a:pPr marL="914400"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latin typeface="Arial"/>
            </a:endParaRPr>
          </a:p>
          <a:p>
            <a:pPr marL="914400"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88" name="CustomShape 5"/>
          <p:cNvSpPr/>
          <p:nvPr/>
        </p:nvSpPr>
        <p:spPr>
          <a:xfrm>
            <a:off x="274320" y="365400"/>
            <a:ext cx="117039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 Light"/>
              </a:rPr>
              <a:t>Object Detection  +  Image Captioning  +  Text2Speech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6410880" y="1933920"/>
            <a:ext cx="336348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dddddd"/>
                </a:solidFill>
                <a:latin typeface="Calibri"/>
              </a:rPr>
              <a:t>Why Text2Speech ?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90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7966080" y="5567400"/>
            <a:ext cx="412200" cy="412560"/>
          </a:xfrm>
          <a:prstGeom prst="rect">
            <a:avLst/>
          </a:prstGeom>
          <a:ln>
            <a:noFill/>
          </a:ln>
        </p:spPr>
      </p:pic>
      <p:sp>
        <p:nvSpPr>
          <p:cNvPr id="91" name="CustomShape 2"/>
          <p:cNvSpPr/>
          <p:nvPr/>
        </p:nvSpPr>
        <p:spPr>
          <a:xfrm>
            <a:off x="4572000" y="5977800"/>
            <a:ext cx="2238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ddddd"/>
                </a:solidFill>
                <a:latin typeface="Calibri"/>
                <a:ea typeface="DejaVu Sans"/>
              </a:rPr>
              <a:t>Image original caption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6973200" y="5979960"/>
            <a:ext cx="253620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ddddd"/>
                </a:solidFill>
                <a:latin typeface="Calibri"/>
                <a:ea typeface="DejaVu Sans"/>
              </a:rPr>
              <a:t>Image translated caption 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dddddd"/>
                </a:solidFill>
                <a:latin typeface="Calibri"/>
                <a:ea typeface="DejaVu Sans"/>
              </a:rPr>
              <a:t>(Spanish)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3" name="CustomShape 4"/>
          <p:cNvSpPr/>
          <p:nvPr/>
        </p:nvSpPr>
        <p:spPr>
          <a:xfrm>
            <a:off x="9509760" y="5978880"/>
            <a:ext cx="25362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ddddd"/>
                </a:solidFill>
                <a:latin typeface="Calibri"/>
                <a:ea typeface="DejaVu Sans"/>
              </a:rPr>
              <a:t>Image translated caption 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dddddd"/>
                </a:solidFill>
                <a:latin typeface="Calibri"/>
                <a:ea typeface="DejaVu Sans"/>
              </a:rPr>
              <a:t>(Vietnamese)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4" name="Picture 9" descr=""/>
          <p:cNvPicPr/>
          <p:nvPr/>
        </p:nvPicPr>
        <p:blipFill>
          <a:blip r:embed="rId4"/>
          <a:stretch/>
        </p:blipFill>
        <p:spPr>
          <a:xfrm>
            <a:off x="465840" y="2441880"/>
            <a:ext cx="4172040" cy="3484800"/>
          </a:xfrm>
          <a:prstGeom prst="rect">
            <a:avLst/>
          </a:prstGeom>
          <a:ln>
            <a:noFill/>
          </a:ln>
        </p:spPr>
      </p:pic>
      <p:sp>
        <p:nvSpPr>
          <p:cNvPr id="95" name="CustomShape 5"/>
          <p:cNvSpPr/>
          <p:nvPr/>
        </p:nvSpPr>
        <p:spPr>
          <a:xfrm>
            <a:off x="274320" y="365400"/>
            <a:ext cx="117039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 Light"/>
              </a:rPr>
              <a:t>Object Detection  +  Image Captioning  +  Text2Speech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96" name="CustomShape 6"/>
          <p:cNvSpPr/>
          <p:nvPr/>
        </p:nvSpPr>
        <p:spPr>
          <a:xfrm>
            <a:off x="5120640" y="2704320"/>
            <a:ext cx="6491880" cy="29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en-US" sz="2400" spc="-1" strike="noStrike">
                <a:solidFill>
                  <a:srgbClr val="dddddd"/>
                </a:solidFill>
                <a:latin typeface="Calibri"/>
              </a:rPr>
              <a:t>To help visual impairment person to know about objects around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en-US" sz="2400" spc="-1" strike="noStrike">
                <a:solidFill>
                  <a:srgbClr val="dddddd"/>
                </a:solidFill>
                <a:latin typeface="Calibri"/>
              </a:rPr>
              <a:t>Can apply translation of the caption of the image into any languages, then apply Text2Speech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dddddd"/>
                </a:solidFill>
                <a:latin typeface="Calibri"/>
              </a:rPr>
              <a:t>With RGB-D image (future): we can train model to tell us about the depth of each objects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97" name="Picture 2" descr="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r:embed="rId6"/>
              </p:ext>
            </p:extLst>
          </p:nvPr>
        </p:nvPicPr>
        <p:blipFill>
          <a:blip r:embed="rId7"/>
        </p:blipFill>
        <p:spPr>
          <a:xfrm>
            <a:off x="10504080" y="5604120"/>
            <a:ext cx="374040" cy="374400"/>
          </a:xfrm>
          <a:prstGeom prst="rect">
            <a:avLst/>
          </a:prstGeom>
          <a:ln>
            <a:noFill/>
          </a:ln>
        </p:spPr>
      </p:pic>
      <p:pic>
        <p:nvPicPr>
          <p:cNvPr id="98" name="Picture 3" descr="">
            <a:hlinkClick r:id="" action="ppaction://media"/>
          </p:cNvPr>
          <p:cNvPicPr/>
          <p:nvPr>
            <a:videoFile r:link="rId8"/>
            <p:extLst>
              <p:ext uri="{DAA4B4D4-6D71-4841-9C94-3DE7FCFB9230}">
                <p14:media r:embed="rId9"/>
              </p:ext>
            </p:extLst>
          </p:nvPr>
        </p:nvPicPr>
        <p:blipFill>
          <a:blip r:embed="rId10"/>
        </p:blipFill>
        <p:spPr>
          <a:xfrm>
            <a:off x="5486400" y="5612040"/>
            <a:ext cx="365400" cy="365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12" dur="7104" fill="hold"/>
                                        <p:tgtEl>
                                          <p:spTgt spid="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16" dur="10392" fill="hold"/>
                                        <p:tgtEl>
                                          <p:spTgt spid="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20" dur="9528" fill="hold"/>
                                        <p:tgtEl>
                                          <p:spTgt spid="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1088640" y="1374480"/>
            <a:ext cx="10221840" cy="353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90000"/>
              </a:lnSpc>
            </a:pPr>
            <a:r>
              <a:rPr b="1" lang="en-US" sz="6000" spc="-1" strike="noStrike">
                <a:solidFill>
                  <a:srgbClr val="ffffff"/>
                </a:solidFill>
                <a:latin typeface="Calibri Light"/>
                <a:ea typeface="Noto Sans CJK SC"/>
              </a:rPr>
              <a:t>Running Environment</a:t>
            </a:r>
            <a:br/>
            <a:br/>
            <a:r>
              <a:rPr b="1" lang="en-US" sz="3600" spc="-1" strike="noStrike">
                <a:solidFill>
                  <a:srgbClr val="dddddd"/>
                </a:solidFill>
                <a:latin typeface="Calibri Light"/>
                <a:ea typeface="Noto Sans CJK SC"/>
              </a:rPr>
              <a:t>colab.research.google.com</a:t>
            </a:r>
            <a:br/>
            <a:br/>
            <a:r>
              <a:rPr b="1" lang="en-US" sz="3600" spc="-1" strike="noStrike">
                <a:solidFill>
                  <a:srgbClr val="dddddd"/>
                </a:solidFill>
                <a:latin typeface="Calibri Light"/>
                <a:ea typeface="Noto Sans CJK SC"/>
              </a:rPr>
              <a:t>Runtime type: Python3 Google Compute Engine Backend</a:t>
            </a:r>
            <a:br/>
            <a:br/>
            <a:r>
              <a:rPr b="1" lang="en-US" sz="3600" spc="-1" strike="noStrike">
                <a:solidFill>
                  <a:srgbClr val="dddddd"/>
                </a:solidFill>
                <a:latin typeface="Calibri Light"/>
                <a:ea typeface="Noto Sans CJK SC"/>
              </a:rPr>
              <a:t>Hardware accelerator: GPU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2286000" y="2477520"/>
            <a:ext cx="365400" cy="365400"/>
          </a:xfrm>
          <a:prstGeom prst="rect">
            <a:avLst/>
          </a:prstGeom>
          <a:ln>
            <a:noFill/>
          </a:ln>
        </p:spPr>
      </p:pic>
      <p:pic>
        <p:nvPicPr>
          <p:cNvPr id="101" name="" descr=""/>
          <p:cNvPicPr/>
          <p:nvPr/>
        </p:nvPicPr>
        <p:blipFill>
          <a:blip r:embed="rId2"/>
          <a:stretch/>
        </p:blipFill>
        <p:spPr>
          <a:xfrm>
            <a:off x="1782000" y="3233520"/>
            <a:ext cx="365400" cy="365400"/>
          </a:xfrm>
          <a:prstGeom prst="rect">
            <a:avLst/>
          </a:prstGeom>
          <a:ln>
            <a:noFill/>
          </a:ln>
        </p:spPr>
      </p:pic>
      <p:pic>
        <p:nvPicPr>
          <p:cNvPr id="102" name="" descr=""/>
          <p:cNvPicPr/>
          <p:nvPr/>
        </p:nvPicPr>
        <p:blipFill>
          <a:blip r:embed="rId3"/>
          <a:stretch/>
        </p:blipFill>
        <p:spPr>
          <a:xfrm>
            <a:off x="2286000" y="4493520"/>
            <a:ext cx="365400" cy="365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1088640" y="2166480"/>
            <a:ext cx="10221840" cy="189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90000"/>
              </a:lnSpc>
            </a:pPr>
            <a:r>
              <a:rPr b="1" lang="en-US" sz="6000" spc="-1" strike="noStrike">
                <a:solidFill>
                  <a:srgbClr val="ffffff"/>
                </a:solidFill>
                <a:latin typeface="Calibri Light"/>
              </a:rPr>
              <a:t>Object Detection Model</a:t>
            </a:r>
            <a:br/>
            <a:br/>
            <a:r>
              <a:rPr b="1" lang="en-US" sz="6000" spc="-1" strike="noStrike">
                <a:solidFill>
                  <a:srgbClr val="ffffff"/>
                </a:solidFill>
                <a:latin typeface="Calibri Light"/>
              </a:rPr>
              <a:t>(YOLO V3)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155520" y="6389280"/>
            <a:ext cx="51418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1"/>
              </a:rPr>
              <a:t>https://pjreddie.com/media/files/papers/YOLOv3.pdf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6480" y="385920"/>
            <a:ext cx="577080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Object Detection</a:t>
            </a:r>
            <a:br/>
            <a:r>
              <a:rPr b="0" lang="en-US" sz="3600" spc="-1" strike="noStrike">
                <a:solidFill>
                  <a:srgbClr val="ffffff"/>
                </a:solidFill>
                <a:latin typeface="Calibri Light"/>
              </a:rPr>
              <a:t>YOLOv3</a:t>
            </a: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 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06" name="Table 3"/>
          <p:cNvGraphicFramePr/>
          <p:nvPr/>
        </p:nvGraphicFramePr>
        <p:xfrm>
          <a:off x="2072520" y="2221200"/>
          <a:ext cx="8124840" cy="3707640"/>
        </p:xfrm>
        <a:graphic>
          <a:graphicData uri="http://schemas.openxmlformats.org/drawingml/2006/table">
            <a:tbl>
              <a:tblPr/>
              <a:tblGrid>
                <a:gridCol w="4062600"/>
                <a:gridCol w="4062600"/>
              </a:tblGrid>
              <a:tr h="3708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Hyper parameter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Value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Batch normalization epsilon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0.001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Leaky-ReLU: alpha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Model size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460 x 460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Anchors (width, height) 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Scale3: [[116,90, 156,198, 373,326],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7080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Scale2: [30,61, 62,45, 59,119],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7080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Scale1: [10,13, 16,30, 33,23]]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Object Detection Threshold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Non-max suppression IOU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0.5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Model weights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yolo3.weights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365760" y="6389280"/>
            <a:ext cx="69397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</a:rPr>
              <a:t>https://towardsdatascience.com/yolo-v3-object-detection-53fb7d3bfe6b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6480" y="385920"/>
            <a:ext cx="577080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Object Detection</a:t>
            </a:r>
            <a:br/>
            <a:r>
              <a:rPr b="0" lang="en-US" sz="3600" spc="-1" strike="noStrike">
                <a:solidFill>
                  <a:srgbClr val="ffffff"/>
                </a:solidFill>
                <a:latin typeface="Calibri Light"/>
              </a:rPr>
              <a:t>YOLOv3</a:t>
            </a: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127440" y="1698480"/>
            <a:ext cx="7225560" cy="42447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301320" y="1892880"/>
            <a:ext cx="7015680" cy="3900600"/>
          </a:xfrm>
          <a:prstGeom prst="rect">
            <a:avLst/>
          </a:prstGeom>
          <a:ln>
            <a:noFill/>
          </a:ln>
        </p:spPr>
      </p:pic>
      <p:pic>
        <p:nvPicPr>
          <p:cNvPr id="111" name="Picture 6" descr=""/>
          <p:cNvPicPr/>
          <p:nvPr/>
        </p:nvPicPr>
        <p:blipFill>
          <a:blip r:embed="rId2"/>
          <a:stretch/>
        </p:blipFill>
        <p:spPr>
          <a:xfrm>
            <a:off x="7513200" y="216360"/>
            <a:ext cx="4531680" cy="6460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1629720" y="2166480"/>
            <a:ext cx="9140760" cy="23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93000"/>
          </a:bodyPr>
          <a:p>
            <a:pPr algn="ctr">
              <a:lnSpc>
                <a:spcPct val="90000"/>
              </a:lnSpc>
            </a:pPr>
            <a:r>
              <a:rPr b="1" lang="en-US" sz="6000" spc="-1" strike="noStrike">
                <a:solidFill>
                  <a:srgbClr val="ffffff"/>
                </a:solidFill>
                <a:latin typeface="Calibri Light"/>
              </a:rPr>
              <a:t>Image Captioning</a:t>
            </a:r>
            <a:br/>
            <a:r>
              <a:rPr b="1" lang="en-US" sz="6000" spc="-1" strike="noStrike">
                <a:solidFill>
                  <a:srgbClr val="ffffff"/>
                </a:solidFill>
                <a:latin typeface="Calibri Light"/>
              </a:rPr>
              <a:t> </a:t>
            </a:r>
            <a:br/>
            <a:r>
              <a:rPr b="1" lang="en-US" sz="6000" spc="-1" strike="noStrike">
                <a:solidFill>
                  <a:srgbClr val="ffffff"/>
                </a:solidFill>
                <a:latin typeface="Calibri Light"/>
              </a:rPr>
              <a:t>(CNN-LSTM)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853</TotalTime>
  <Application>LibreOffice/6.2.5.2$Linux_X86_64 LibreOffice_project/1ec314fa52f458adc18c4f025c545a4e8b22c159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2019-08-13T02:19:47Z</dcterms:created>
  <dc:creator>Microsoft Office User</dc:creator>
  <dc:description/>
  <dc:language>en-US</dc:language>
  <cp:lastModifiedBy/>
  <dcterms:modified xsi:type="dcterms:W3CDTF">2019-11-12T10:37:39Z</dcterms:modified>
  <cp:revision>123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16.0009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7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13</vt:i4>
  </property>
</Properties>
</file>